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  <p:sldMasterId id="2147483672" r:id="rId2"/>
    <p:sldMasterId id="2147483685" r:id="rId3"/>
  </p:sldMasterIdLst>
  <p:notesMasterIdLst>
    <p:notesMasterId r:id="rId30"/>
  </p:notesMasterIdLst>
  <p:sldIdLst>
    <p:sldId id="257" r:id="rId4"/>
    <p:sldId id="677" r:id="rId5"/>
    <p:sldId id="920" r:id="rId6"/>
    <p:sldId id="2513" r:id="rId7"/>
    <p:sldId id="952" r:id="rId8"/>
    <p:sldId id="2516" r:id="rId9"/>
    <p:sldId id="2520" r:id="rId10"/>
    <p:sldId id="2522" r:id="rId11"/>
    <p:sldId id="2523" r:id="rId12"/>
    <p:sldId id="2515" r:id="rId13"/>
    <p:sldId id="2524" r:id="rId14"/>
    <p:sldId id="2514" r:id="rId15"/>
    <p:sldId id="2525" r:id="rId16"/>
    <p:sldId id="2432" r:id="rId17"/>
    <p:sldId id="2526" r:id="rId18"/>
    <p:sldId id="2519" r:id="rId19"/>
    <p:sldId id="2517" r:id="rId20"/>
    <p:sldId id="2528" r:id="rId21"/>
    <p:sldId id="2508" r:id="rId22"/>
    <p:sldId id="964" r:id="rId23"/>
    <p:sldId id="914" r:id="rId24"/>
    <p:sldId id="264" r:id="rId25"/>
    <p:sldId id="2518" r:id="rId26"/>
    <p:sldId id="2521" r:id="rId27"/>
    <p:sldId id="2529" r:id="rId28"/>
    <p:sldId id="278" r:id="rId2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3" roundtripDataSignature="AMtx7mgEW8dolcDcqbdF9y9bbwvudOY7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DC762F0-B32F-4B27-B9C3-655186E4C657}">
  <a:tblStyle styleId="{ADC762F0-B32F-4B27-B9C3-655186E4C65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26" autoAdjust="0"/>
    <p:restoredTop sz="94660"/>
  </p:normalViewPr>
  <p:slideViewPr>
    <p:cSldViewPr snapToGrid="0">
      <p:cViewPr varScale="1">
        <p:scale>
          <a:sx n="74" d="100"/>
          <a:sy n="74" d="100"/>
        </p:scale>
        <p:origin x="73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2" name="Google Shape;33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7" name="Google Shape;41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8613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916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8" name="Google Shape;498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6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4" name="Google Shape;154;p8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5" name="Google Shape;155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" name="Google Shape;160;p8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1" name="Google Shape;161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ido gráficas-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0ECD64B-35C2-47C9-A976-D70D97B64D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" y="0"/>
            <a:ext cx="12187263" cy="6858000"/>
          </a:xfrm>
          <a:prstGeom prst="rect">
            <a:avLst/>
          </a:prstGeom>
        </p:spPr>
      </p:pic>
      <p:sp>
        <p:nvSpPr>
          <p:cNvPr id="12" name="Título 8">
            <a:extLst>
              <a:ext uri="{FF2B5EF4-FFF2-40B4-BE49-F238E27FC236}">
                <a16:creationId xmlns:a16="http://schemas.microsoft.com/office/drawing/2014/main" id="{4CA13DDD-CD44-41D4-AEE4-9488B318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7" y="390525"/>
            <a:ext cx="10782300" cy="4000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50" b="1">
                <a:latin typeface="Helvetica" pitchFamily="2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3" name="Marcador de contenido 10">
            <a:extLst>
              <a:ext uri="{FF2B5EF4-FFF2-40B4-BE49-F238E27FC236}">
                <a16:creationId xmlns:a16="http://schemas.microsoft.com/office/drawing/2014/main" id="{A9340D9A-8862-4971-AE75-C277EA7460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57227" y="1114425"/>
            <a:ext cx="10782300" cy="51720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155131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4" name="Google Shape;174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5" name="Google Shape;175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p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9" name="Google Shape;179;p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0" name="Google Shape;180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>
  <p:cSld name="Título y objetos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6" name="Google Shape;196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7" name="Google Shape;197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sp>
        <p:nvSpPr>
          <p:cNvPr id="198" name="Google Shape;198;p88"/>
          <p:cNvSpPr txBox="1"/>
          <p:nvPr/>
        </p:nvSpPr>
        <p:spPr>
          <a:xfrm>
            <a:off x="4502820" y="447817"/>
            <a:ext cx="253554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1" i="0" u="none" strike="noStrike" cap="none">
                <a:solidFill>
                  <a:srgbClr val="74B7AD"/>
                </a:solidFill>
                <a:latin typeface="Calibri"/>
                <a:ea typeface="Calibri"/>
                <a:cs typeface="Calibri"/>
                <a:sym typeface="Calibri"/>
              </a:rPr>
              <a:t>Texto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88"/>
          <p:cNvSpPr txBox="1"/>
          <p:nvPr/>
        </p:nvSpPr>
        <p:spPr>
          <a:xfrm>
            <a:off x="985834" y="1910537"/>
            <a:ext cx="565166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Texto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8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3" name="Google Shape;203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4" name="Google Shape;204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5" name="Google Shape;205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" name="Google Shape;208;p9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9" name="Google Shape;209;p9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0" name="Google Shape;210;p9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1" name="Google Shape;211;p9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2" name="Google Shape;212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3" name="Google Shape;213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4" name="Google Shape;214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Google Shape;217;p9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8" name="Google Shape;218;p9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9" name="Google Shape;219;p9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0" name="Google Shape;220;p9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1" name="Google Shape;221;p9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9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9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6" name="Google Shape;226;p9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7" name="Google Shape;227;p9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8" name="Google Shape;228;p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6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6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9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" name="Google Shape;231;p9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2" name="Google Shape;232;p9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3" name="Google Shape;233;p9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4" name="Google Shape;234;p9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" name="Google Shape;237;p9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8" name="Google Shape;238;p9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9" name="Google Shape;239;p9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0" name="Google Shape;240;p9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 y objetos" type="obj">
  <p:cSld name="OBJECT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" name="Google Shape;243;p9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4" name="Google Shape;244;p97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5" name="Google Shape;245;p97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6" name="Google Shape;246;p97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vestig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0CE365-2412-40EC-A1F3-CF3447CAF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6231"/>
            <a:ext cx="10515600" cy="137945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E63BDAB-2BFA-454D-A372-B2C86A22BA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2550025"/>
            <a:ext cx="5057775" cy="36576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07814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6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6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0" name="Google Shape;260;p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1" name="Google Shape;261;p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2" name="Google Shape;262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9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5" name="Google Shape;265;p9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6" name="Google Shape;266;p9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7" name="Google Shape;267;p9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8" name="Google Shape;268;p9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9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9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2" name="Google Shape;272;p9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3" name="Google Shape;273;p9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4" name="Google Shape;274;p9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0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" name="Google Shape;277;p10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8" name="Google Shape;278;p10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9" name="Google Shape;279;p10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0" name="Google Shape;280;p10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1" name="Google Shape;281;p10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0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10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5" name="Google Shape;285;p10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6" name="Google Shape;286;p10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7" name="Google Shape;287;p10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8" name="Google Shape;288;p10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9" name="Google Shape;289;p10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0" name="Google Shape;290;p10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0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" name="Google Shape;293;p10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4" name="Google Shape;294;p10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5" name="Google Shape;295;p10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Diapositiva de título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sp>
        <p:nvSpPr>
          <p:cNvPr id="111" name="Google Shape;111;p78"/>
          <p:cNvSpPr txBox="1"/>
          <p:nvPr/>
        </p:nvSpPr>
        <p:spPr>
          <a:xfrm>
            <a:off x="2521892" y="6152925"/>
            <a:ext cx="303252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CO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Ciudad, Fecha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78"/>
          <p:cNvSpPr txBox="1"/>
          <p:nvPr/>
        </p:nvSpPr>
        <p:spPr>
          <a:xfrm>
            <a:off x="649316" y="445241"/>
            <a:ext cx="6777680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4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XXXXXXXXXXXXXXXXXXXXXXXXXXXXXXXXXXXXXXXXXXXXXXXXXXXXXXX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0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8" name="Google Shape;298;p10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9" name="Google Shape;299;p10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0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10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3" name="Google Shape;303;p10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4" name="Google Shape;304;p10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5" name="Google Shape;305;p10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6" name="Google Shape;306;p10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0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9" name="Google Shape;309;p10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310" name="Google Shape;310;p10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1" name="Google Shape;311;p10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2" name="Google Shape;312;p10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3" name="Google Shape;313;p10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0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10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7" name="Google Shape;317;p10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8" name="Google Shape;318;p10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9" name="Google Shape;319;p10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07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" name="Google Shape;322;p107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3" name="Google Shape;323;p10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4" name="Google Shape;324;p10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5" name="Google Shape;325;p10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7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7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p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8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8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8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8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8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8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8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8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8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8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8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8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" name="Google Shape;140;p8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Google Shape;141;p8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2" name="Google Shape;142;p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8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8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9" name="Google Shape;149;p8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8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8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7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1.png"/><Relationship Id="rId18" Type="http://schemas.openxmlformats.org/officeDocument/2006/relationships/image" Target="../media/image15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17" Type="http://schemas.openxmlformats.org/officeDocument/2006/relationships/image" Target="../media/image14.png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6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pic>
        <p:nvPicPr>
          <p:cNvPr id="89" name="Google Shape;89;p6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-8100"/>
            <a:ext cx="12191733" cy="685814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61"/>
          <p:cNvSpPr/>
          <p:nvPr/>
        </p:nvSpPr>
        <p:spPr>
          <a:xfrm>
            <a:off x="5079882" y="1911478"/>
            <a:ext cx="18473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endParaRPr sz="5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61"/>
          <p:cNvPicPr preferRelativeResize="0"/>
          <p:nvPr/>
        </p:nvPicPr>
        <p:blipFill rotWithShape="1">
          <a:blip r:embed="rId15">
            <a:alphaModFix/>
          </a:blip>
          <a:srcRect l="27888" b="11944"/>
          <a:stretch/>
        </p:blipFill>
        <p:spPr>
          <a:xfrm>
            <a:off x="3354985" y="5639538"/>
            <a:ext cx="8782582" cy="1226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6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1095742" y="6101198"/>
            <a:ext cx="975875" cy="5767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61"/>
          <p:cNvCxnSpPr/>
          <p:nvPr/>
        </p:nvCxnSpPr>
        <p:spPr>
          <a:xfrm>
            <a:off x="2550879" y="6141604"/>
            <a:ext cx="2974554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4" name="Google Shape;94;p6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0" y="6785002"/>
            <a:ext cx="12188952" cy="8236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9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3"/>
          <p:cNvSpPr/>
          <p:nvPr/>
        </p:nvSpPr>
        <p:spPr>
          <a:xfrm>
            <a:off x="5079882" y="1911478"/>
            <a:ext cx="18473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endParaRPr sz="5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6" name="Google Shape;166;p63"/>
          <p:cNvGrpSpPr/>
          <p:nvPr/>
        </p:nvGrpSpPr>
        <p:grpSpPr>
          <a:xfrm>
            <a:off x="144674" y="145503"/>
            <a:ext cx="11899604" cy="556956"/>
            <a:chOff x="102856" y="146955"/>
            <a:chExt cx="11899604" cy="556956"/>
          </a:xfrm>
        </p:grpSpPr>
        <p:pic>
          <p:nvPicPr>
            <p:cNvPr id="167" name="Google Shape;167;p63"/>
            <p:cNvPicPr preferRelativeResize="0"/>
            <p:nvPr/>
          </p:nvPicPr>
          <p:blipFill rotWithShape="1">
            <a:blip r:embed="rId13">
              <a:alphaModFix/>
            </a:blip>
            <a:srcRect r="38995"/>
            <a:stretch/>
          </p:blipFill>
          <p:spPr>
            <a:xfrm>
              <a:off x="102856" y="146955"/>
              <a:ext cx="1426268" cy="556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63"/>
            <p:cNvPicPr preferRelativeResize="0"/>
            <p:nvPr/>
          </p:nvPicPr>
          <p:blipFill rotWithShape="1">
            <a:blip r:embed="rId14">
              <a:alphaModFix/>
            </a:blip>
            <a:srcRect l="67024" t="15420" r="-2026" b="13450"/>
            <a:stretch/>
          </p:blipFill>
          <p:spPr>
            <a:xfrm>
              <a:off x="10930556" y="165965"/>
              <a:ext cx="1071904" cy="51893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9" name="Google Shape;169;p63"/>
          <p:cNvPicPr preferRelativeResize="0"/>
          <p:nvPr/>
        </p:nvPicPr>
        <p:blipFill rotWithShape="1">
          <a:blip r:embed="rId15">
            <a:alphaModFix/>
          </a:blip>
          <a:srcRect l="1" t="1" r="-1" b="3739"/>
          <a:stretch/>
        </p:blipFill>
        <p:spPr>
          <a:xfrm>
            <a:off x="-1523" y="5623487"/>
            <a:ext cx="12193524" cy="1234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1095742" y="6101198"/>
            <a:ext cx="975875" cy="576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63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0" y="6796484"/>
            <a:ext cx="12188952" cy="7088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9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67"/>
          <p:cNvPicPr preferRelativeResize="0"/>
          <p:nvPr/>
        </p:nvPicPr>
        <p:blipFill rotWithShape="1">
          <a:blip r:embed="rId13">
            <a:alphaModFix amt="79000"/>
          </a:blip>
          <a:srcRect t="355" b="346"/>
          <a:stretch/>
        </p:blipFill>
        <p:spPr>
          <a:xfrm>
            <a:off x="3048" y="-9369"/>
            <a:ext cx="12188953" cy="6862686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67"/>
          <p:cNvSpPr/>
          <p:nvPr/>
        </p:nvSpPr>
        <p:spPr>
          <a:xfrm>
            <a:off x="-1527" y="0"/>
            <a:ext cx="12190500" cy="6876600"/>
          </a:xfrm>
          <a:prstGeom prst="rect">
            <a:avLst/>
          </a:prstGeom>
          <a:solidFill>
            <a:srgbClr val="14A995">
              <a:alpha val="7725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p67"/>
          <p:cNvPicPr preferRelativeResize="0"/>
          <p:nvPr/>
        </p:nvPicPr>
        <p:blipFill rotWithShape="1">
          <a:blip r:embed="rId14">
            <a:alphaModFix/>
          </a:blip>
          <a:srcRect l="41781" t="2727" r="2140" b="-202"/>
          <a:stretch/>
        </p:blipFill>
        <p:spPr>
          <a:xfrm>
            <a:off x="3048" y="4556632"/>
            <a:ext cx="12188950" cy="222836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67"/>
          <p:cNvSpPr/>
          <p:nvPr/>
        </p:nvSpPr>
        <p:spPr>
          <a:xfrm>
            <a:off x="5079882" y="1911478"/>
            <a:ext cx="184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endParaRPr sz="5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p67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0" y="6785002"/>
            <a:ext cx="12188950" cy="82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67"/>
          <p:cNvPicPr preferRelativeResize="0"/>
          <p:nvPr/>
        </p:nvPicPr>
        <p:blipFill rotWithShape="1">
          <a:blip r:embed="rId16">
            <a:alphaModFix/>
          </a:blip>
          <a:srcRect r="39740"/>
          <a:stretch/>
        </p:blipFill>
        <p:spPr>
          <a:xfrm>
            <a:off x="303697" y="307086"/>
            <a:ext cx="2153057" cy="73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67"/>
          <p:cNvPicPr preferRelativeResize="0"/>
          <p:nvPr/>
        </p:nvPicPr>
        <p:blipFill rotWithShape="1">
          <a:blip r:embed="rId16">
            <a:alphaModFix/>
          </a:blip>
          <a:srcRect l="68559" t="8937" r="-1062" b="10016"/>
          <a:stretch/>
        </p:blipFill>
        <p:spPr>
          <a:xfrm>
            <a:off x="10335072" y="276442"/>
            <a:ext cx="1553230" cy="791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67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0238581" y="5543374"/>
            <a:ext cx="1733143" cy="102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67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499612" y="2887041"/>
            <a:ext cx="7188198" cy="23114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"/>
          <p:cNvSpPr/>
          <p:nvPr/>
        </p:nvSpPr>
        <p:spPr>
          <a:xfrm>
            <a:off x="5079882" y="1911478"/>
            <a:ext cx="18473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endParaRPr sz="5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"/>
          <p:cNvSpPr txBox="1">
            <a:spLocks noGrp="1"/>
          </p:cNvSpPr>
          <p:nvPr>
            <p:ph type="title"/>
          </p:nvPr>
        </p:nvSpPr>
        <p:spPr>
          <a:xfrm>
            <a:off x="339694" y="1062362"/>
            <a:ext cx="8780177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s-ES" sz="5400" dirty="0">
                <a:solidFill>
                  <a:schemeClr val="bg1"/>
                </a:solidFill>
              </a:rPr>
              <a:t>Actores y lenguaje en el proceso de comunicación de resultados genómicos</a:t>
            </a:r>
            <a:endParaRPr sz="5400" dirty="0">
              <a:solidFill>
                <a:schemeClr val="bg1"/>
              </a:solidFill>
            </a:endParaRPr>
          </a:p>
        </p:txBody>
      </p:sp>
      <p:sp>
        <p:nvSpPr>
          <p:cNvPr id="336" name="Google Shape;336;p2"/>
          <p:cNvSpPr txBox="1"/>
          <p:nvPr/>
        </p:nvSpPr>
        <p:spPr>
          <a:xfrm>
            <a:off x="2521892" y="6152925"/>
            <a:ext cx="303252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CO" sz="1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2024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"/>
          <p:cNvSpPr txBox="1">
            <a:spLocks noGrp="1"/>
          </p:cNvSpPr>
          <p:nvPr>
            <p:ph type="title"/>
          </p:nvPr>
        </p:nvSpPr>
        <p:spPr>
          <a:xfrm>
            <a:off x="280870" y="3577224"/>
            <a:ext cx="8897824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s-CO" sz="3200" dirty="0">
                <a:solidFill>
                  <a:schemeClr val="bg1"/>
                </a:solidFill>
              </a:rPr>
              <a:t>Katherine Laiton Donato. </a:t>
            </a:r>
            <a:r>
              <a:rPr lang="en-US" sz="2800" i="1" dirty="0">
                <a:solidFill>
                  <a:schemeClr val="bg1"/>
                </a:solidFill>
                <a:effectLst/>
              </a:rPr>
              <a:t>MSc. PhD</a:t>
            </a:r>
            <a:br>
              <a:rPr lang="en-US" sz="2800" i="1" dirty="0">
                <a:solidFill>
                  <a:schemeClr val="bg1"/>
                </a:solidFill>
                <a:effectLst/>
              </a:rPr>
            </a:br>
            <a:br>
              <a:rPr lang="es-CO" sz="3200" dirty="0">
                <a:solidFill>
                  <a:schemeClr val="bg1"/>
                </a:solidFill>
              </a:rPr>
            </a:br>
            <a:r>
              <a:rPr lang="es-CO" sz="3200" dirty="0">
                <a:solidFill>
                  <a:schemeClr val="bg1"/>
                </a:solidFill>
              </a:rPr>
              <a:t>Grupo genómica de microorganismos emergentes</a:t>
            </a:r>
            <a:endParaRPr sz="32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s-CO" sz="3200" b="1" dirty="0">
                <a:solidFill>
                  <a:schemeClr val="bg1"/>
                </a:solidFill>
              </a:rPr>
              <a:t>Instituto Nacional de Salud</a:t>
            </a:r>
            <a:br>
              <a:rPr lang="es-CO" sz="4300" b="1" dirty="0">
                <a:solidFill>
                  <a:srgbClr val="FFF2CC"/>
                </a:solidFill>
              </a:rPr>
            </a:br>
            <a:endParaRPr sz="31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"/>
          <p:cNvSpPr txBox="1">
            <a:spLocks noGrp="1"/>
          </p:cNvSpPr>
          <p:nvPr>
            <p:ph type="title"/>
          </p:nvPr>
        </p:nvSpPr>
        <p:spPr>
          <a:xfrm>
            <a:off x="2306783" y="235237"/>
            <a:ext cx="8697190" cy="65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Arial"/>
                <a:cs typeface="Arial"/>
                <a:sym typeface="Arial"/>
              </a:rPr>
              <a:t>Alianzas regionales</a:t>
            </a:r>
            <a:endParaRPr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3085D7-7063-4511-561D-57CCCDE5599E}"/>
              </a:ext>
            </a:extLst>
          </p:cNvPr>
          <p:cNvSpPr txBox="1"/>
          <p:nvPr/>
        </p:nvSpPr>
        <p:spPr>
          <a:xfrm>
            <a:off x="6210300" y="4399359"/>
            <a:ext cx="4909704" cy="1631216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Los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municipios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fronterizos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presentan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una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alta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proporción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variantes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idénticas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las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reportadas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municipios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fronterizos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Colombia y Perú. Se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observa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principalmente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linajes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BA.1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8727C9-1B39-62BD-F96B-8DD95FA555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76"/>
          <a:stretch/>
        </p:blipFill>
        <p:spPr>
          <a:xfrm>
            <a:off x="0" y="1218103"/>
            <a:ext cx="5340927" cy="48124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AAD99A-7F4A-D521-A8FF-A66372C38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06" y="1172994"/>
            <a:ext cx="6072469" cy="297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5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"/>
          <p:cNvSpPr txBox="1">
            <a:spLocks noGrp="1"/>
          </p:cNvSpPr>
          <p:nvPr>
            <p:ph type="title"/>
          </p:nvPr>
        </p:nvSpPr>
        <p:spPr>
          <a:xfrm>
            <a:off x="2306783" y="235237"/>
            <a:ext cx="8697190" cy="65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Arial"/>
                <a:cs typeface="Arial"/>
                <a:sym typeface="Arial"/>
              </a:rPr>
              <a:t>Alianzas regionales</a:t>
            </a:r>
            <a:endParaRPr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1A809B-134E-8ED3-08F9-2128B452F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0444"/>
            <a:ext cx="12192000" cy="299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54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D8FF158B-0A60-3F96-BFCF-4F74E7403F0F}"/>
              </a:ext>
            </a:extLst>
          </p:cNvPr>
          <p:cNvSpPr txBox="1"/>
          <p:nvPr/>
        </p:nvSpPr>
        <p:spPr>
          <a:xfrm>
            <a:off x="2978736" y="259455"/>
            <a:ext cx="8066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Comunicación</a:t>
            </a:r>
            <a:r>
              <a:rPr lang="en-US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institucional</a:t>
            </a:r>
            <a:endParaRPr lang="es-CO" sz="28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n 4">
            <a:extLst>
              <a:ext uri="{FF2B5EF4-FFF2-40B4-BE49-F238E27FC236}">
                <a16:creationId xmlns:a16="http://schemas.microsoft.com/office/drawing/2014/main" id="{1A4D1767-574B-A17C-A211-7E3E92C358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14" y="1554805"/>
            <a:ext cx="5978786" cy="26265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97268A-A2AF-27FE-C1E7-4707C705D5FB}"/>
              </a:ext>
            </a:extLst>
          </p:cNvPr>
          <p:cNvSpPr txBox="1"/>
          <p:nvPr/>
        </p:nvSpPr>
        <p:spPr>
          <a:xfrm>
            <a:off x="768394" y="4216254"/>
            <a:ext cx="64325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https://www.ins.gov.co/Noticias/Paginas/coronavirus-genoma.aspx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E4316D-D8BA-0B9D-23D1-235F5636A657}"/>
              </a:ext>
            </a:extLst>
          </p:cNvPr>
          <p:cNvSpPr txBox="1"/>
          <p:nvPr/>
        </p:nvSpPr>
        <p:spPr>
          <a:xfrm>
            <a:off x="940217" y="4874293"/>
            <a:ext cx="4332780" cy="1015663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 domino </a:t>
            </a: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Colombia </a:t>
            </a: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durante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tercer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pico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epidemiológico con el 73% de los casos.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3 Marcador de número de diapositiva">
            <a:extLst>
              <a:ext uri="{FF2B5EF4-FFF2-40B4-BE49-F238E27FC236}">
                <a16:creationId xmlns:a16="http://schemas.microsoft.com/office/drawing/2014/main" id="{15D81DE9-945B-19C2-C878-5AC480D2514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356351"/>
            <a:ext cx="2844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fld id="{5E3E9EE9-73C7-4913-ACFF-587168B5E14E}" type="slidenum">
              <a:rPr lang="es-CO" altLang="en-US" sz="1200" smtClean="0">
                <a:solidFill>
                  <a:srgbClr val="89898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t>12</a:t>
            </a:fld>
            <a:endParaRPr lang="es-CO" altLang="en-US" sz="1200" dirty="0">
              <a:solidFill>
                <a:srgbClr val="89898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103EFF-D72D-D22C-0BF4-165CD72FA64D}"/>
              </a:ext>
            </a:extLst>
          </p:cNvPr>
          <p:cNvSpPr txBox="1"/>
          <p:nvPr/>
        </p:nvSpPr>
        <p:spPr>
          <a:xfrm>
            <a:off x="869140" y="5924300"/>
            <a:ext cx="68088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https://www.who.int/activities/tracking-SARS-CoV-2-variants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4B1024-743B-1198-9978-2F67A018B8FE}"/>
              </a:ext>
            </a:extLst>
          </p:cNvPr>
          <p:cNvSpPr txBox="1"/>
          <p:nvPr/>
        </p:nvSpPr>
        <p:spPr>
          <a:xfrm>
            <a:off x="6126937" y="5701526"/>
            <a:ext cx="60942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https://www.ins.gov.co/Noticias/Paginas/coronavirus-genoma.aspx</a:t>
            </a:r>
          </a:p>
        </p:txBody>
      </p:sp>
      <p:pic>
        <p:nvPicPr>
          <p:cNvPr id="3" name="Imagen 3">
            <a:extLst>
              <a:ext uri="{FF2B5EF4-FFF2-40B4-BE49-F238E27FC236}">
                <a16:creationId xmlns:a16="http://schemas.microsoft.com/office/drawing/2014/main" id="{E09480C2-821B-7835-9C4E-A3DCB9A0DE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7337"/>
          <a:stretch/>
        </p:blipFill>
        <p:spPr>
          <a:xfrm>
            <a:off x="6233056" y="1446895"/>
            <a:ext cx="5566265" cy="376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9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D8FF158B-0A60-3F96-BFCF-4F74E7403F0F}"/>
              </a:ext>
            </a:extLst>
          </p:cNvPr>
          <p:cNvSpPr txBox="1"/>
          <p:nvPr/>
        </p:nvSpPr>
        <p:spPr>
          <a:xfrm>
            <a:off x="2978736" y="259455"/>
            <a:ext cx="8066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Comunicación</a:t>
            </a:r>
            <a:r>
              <a:rPr lang="en-US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institucional</a:t>
            </a:r>
            <a:endParaRPr lang="es-CO" sz="28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3 Marcador de número de diapositiva">
            <a:extLst>
              <a:ext uri="{FF2B5EF4-FFF2-40B4-BE49-F238E27FC236}">
                <a16:creationId xmlns:a16="http://schemas.microsoft.com/office/drawing/2014/main" id="{15D81DE9-945B-19C2-C878-5AC480D2514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356351"/>
            <a:ext cx="2844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fld id="{5E3E9EE9-73C7-4913-ACFF-587168B5E14E}" type="slidenum">
              <a:rPr lang="es-CO" altLang="en-US" sz="1200" smtClean="0">
                <a:solidFill>
                  <a:srgbClr val="89898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t>13</a:t>
            </a:fld>
            <a:endParaRPr lang="es-CO" altLang="en-US" sz="1200" dirty="0">
              <a:solidFill>
                <a:srgbClr val="89898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6E08CE-69F0-4EEE-46D9-FBCB51C61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6525"/>
            <a:ext cx="12192000" cy="344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54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AA847653-73EE-42E7-AAAD-4EC19DD37F3C}"/>
              </a:ext>
            </a:extLst>
          </p:cNvPr>
          <p:cNvSpPr txBox="1"/>
          <p:nvPr/>
        </p:nvSpPr>
        <p:spPr>
          <a:xfrm>
            <a:off x="2934545" y="280256"/>
            <a:ext cx="704072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800" b="1" dirty="0">
                <a:latin typeface="Arial Black" panose="020B0A04020102020204" pitchFamily="34" charset="0"/>
              </a:rPr>
              <a:t>Comunicación a tomadores de decisiones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DC1C3C-BF93-57B7-D33F-D9707238A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18" y="1309278"/>
            <a:ext cx="11342865" cy="388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461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AA847653-73EE-42E7-AAAD-4EC19DD37F3C}"/>
              </a:ext>
            </a:extLst>
          </p:cNvPr>
          <p:cNvSpPr txBox="1"/>
          <p:nvPr/>
        </p:nvSpPr>
        <p:spPr>
          <a:xfrm>
            <a:off x="2934545" y="280256"/>
            <a:ext cx="704072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800" b="1" dirty="0">
                <a:latin typeface="Arial Black" panose="020B0A04020102020204" pitchFamily="34" charset="0"/>
              </a:rPr>
              <a:t>Comunicación a tomadores de decisiones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57A6E2-D732-310F-770F-0516E01E7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5011"/>
            <a:ext cx="12192000" cy="382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531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AA847653-73EE-42E7-AAAD-4EC19DD37F3C}"/>
              </a:ext>
            </a:extLst>
          </p:cNvPr>
          <p:cNvSpPr txBox="1"/>
          <p:nvPr/>
        </p:nvSpPr>
        <p:spPr>
          <a:xfrm>
            <a:off x="2934545" y="280256"/>
            <a:ext cx="704072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800" b="1" dirty="0">
                <a:latin typeface="Arial Black" panose="020B0A04020102020204" pitchFamily="34" charset="0"/>
              </a:rPr>
              <a:t>Comunicación a tomadores de decisiones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34B4E4-49F1-95F0-B95B-335E451FF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545" y="1381276"/>
            <a:ext cx="5968833" cy="504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811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248CA8A4-1DD3-45F9-A723-8997211B136B}"/>
              </a:ext>
            </a:extLst>
          </p:cNvPr>
          <p:cNvGrpSpPr/>
          <p:nvPr/>
        </p:nvGrpSpPr>
        <p:grpSpPr>
          <a:xfrm>
            <a:off x="0" y="1031896"/>
            <a:ext cx="11729775" cy="5545848"/>
            <a:chOff x="-271458" y="1177073"/>
            <a:chExt cx="9187740" cy="3591647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6DEB202F-66E8-4264-8AAE-0D5331D7DB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130" b="11556"/>
            <a:stretch/>
          </p:blipFill>
          <p:spPr>
            <a:xfrm>
              <a:off x="5409239" y="1270176"/>
              <a:ext cx="3507043" cy="3011761"/>
            </a:xfrm>
            <a:prstGeom prst="rect">
              <a:avLst/>
            </a:prstGeom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78E66C39-04BB-42A9-834D-290733934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2404" y="1177073"/>
              <a:ext cx="2656835" cy="3591647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A923A1A0-5BA5-4508-9673-69F8DFB3DB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197"/>
            <a:stretch/>
          </p:blipFill>
          <p:spPr>
            <a:xfrm>
              <a:off x="-271458" y="1432152"/>
              <a:ext cx="2789695" cy="3234276"/>
            </a:xfrm>
            <a:prstGeom prst="rect">
              <a:avLst/>
            </a:prstGeom>
          </p:spPr>
        </p:pic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AA847653-73EE-42E7-AAAD-4EC19DD37F3C}"/>
              </a:ext>
            </a:extLst>
          </p:cNvPr>
          <p:cNvSpPr txBox="1"/>
          <p:nvPr/>
        </p:nvSpPr>
        <p:spPr>
          <a:xfrm>
            <a:off x="2934545" y="280256"/>
            <a:ext cx="70407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800" b="1" dirty="0">
                <a:latin typeface="Arial Black" panose="020B0A04020102020204" pitchFamily="34" charset="0"/>
              </a:rPr>
              <a:t>Modelamiento de transmisión viral</a:t>
            </a:r>
          </a:p>
        </p:txBody>
      </p:sp>
    </p:spTree>
    <p:extLst>
      <p:ext uri="{BB962C8B-B14F-4D97-AF65-F5344CB8AC3E}">
        <p14:creationId xmlns:p14="http://schemas.microsoft.com/office/powerpoint/2010/main" val="4097692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AA847653-73EE-42E7-AAAD-4EC19DD37F3C}"/>
              </a:ext>
            </a:extLst>
          </p:cNvPr>
          <p:cNvSpPr txBox="1"/>
          <p:nvPr/>
        </p:nvSpPr>
        <p:spPr>
          <a:xfrm>
            <a:off x="2934545" y="280256"/>
            <a:ext cx="70407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800" b="1" dirty="0">
                <a:latin typeface="Arial Black" panose="020B0A04020102020204" pitchFamily="34" charset="0"/>
              </a:rPr>
              <a:t>Selección de vacunas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C11EC0-7334-8771-1556-13AC7C79F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1966912"/>
            <a:ext cx="1062037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60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1E1BD59-7EC6-FA9B-0DBA-3461A705F7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0" t="33580" r="-1055" b="26817"/>
          <a:stretch/>
        </p:blipFill>
        <p:spPr>
          <a:xfrm>
            <a:off x="6061510" y="4236916"/>
            <a:ext cx="4186007" cy="16962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AD0519-3B24-7151-B536-6E1C94DC25E3}"/>
              </a:ext>
            </a:extLst>
          </p:cNvPr>
          <p:cNvSpPr txBox="1"/>
          <p:nvPr/>
        </p:nvSpPr>
        <p:spPr>
          <a:xfrm>
            <a:off x="3385703" y="256551"/>
            <a:ext cx="60942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Comunicación y alianzas internacionales</a:t>
            </a:r>
            <a:endParaRPr lang="en-US" dirty="0"/>
          </a:p>
        </p:txBody>
      </p:sp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E67A1FAE-4CFE-87E0-522A-F34A5EAEB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635" y="1005126"/>
            <a:ext cx="2725882" cy="2725882"/>
          </a:xfrm>
          <a:prstGeom prst="rect">
            <a:avLst/>
          </a:prstGeom>
        </p:spPr>
      </p:pic>
      <p:pic>
        <p:nvPicPr>
          <p:cNvPr id="4" name="Picture 3" descr="A blue and white sign with white text&#10;&#10;Description automatically generated">
            <a:extLst>
              <a:ext uri="{FF2B5EF4-FFF2-40B4-BE49-F238E27FC236}">
                <a16:creationId xmlns:a16="http://schemas.microsoft.com/office/drawing/2014/main" id="{F66F9A30-8376-CC1F-8D6A-5437FEB67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798" y="1210658"/>
            <a:ext cx="4482525" cy="352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207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F001A-B5E2-4BE9-B022-E00218FA4CE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30532" y="248372"/>
            <a:ext cx="10782300" cy="40005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/>
            </a:pPr>
            <a:r>
              <a:rPr lang="es-CO" sz="28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Aplicaciones de estudios genómicos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A2F2F5-DC53-4196-8AB7-28E1AE67FD01}"/>
              </a:ext>
            </a:extLst>
          </p:cNvPr>
          <p:cNvSpPr txBox="1"/>
          <p:nvPr/>
        </p:nvSpPr>
        <p:spPr>
          <a:xfrm>
            <a:off x="7355633" y="7138818"/>
            <a:ext cx="142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B732B7-31D4-4B1F-9E0B-1E3269F15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87" y="1991499"/>
            <a:ext cx="11208714" cy="316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D678FD5-1870-4C2D-8BD4-CEB3EDCD46B0}"/>
              </a:ext>
            </a:extLst>
          </p:cNvPr>
          <p:cNvSpPr/>
          <p:nvPr/>
        </p:nvSpPr>
        <p:spPr>
          <a:xfrm>
            <a:off x="4543420" y="5730856"/>
            <a:ext cx="62464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 err="1">
                <a:solidFill>
                  <a:schemeClr val="tx1"/>
                </a:solidFill>
              </a:rPr>
              <a:t>Álvarez-Díaz</a:t>
            </a:r>
            <a:r>
              <a:rPr lang="fr-FR" sz="1200" dirty="0">
                <a:solidFill>
                  <a:schemeClr val="tx1"/>
                </a:solidFill>
              </a:rPr>
              <a:t> </a:t>
            </a:r>
            <a:r>
              <a:rPr lang="fr-FR" sz="1200" i="1" dirty="0">
                <a:solidFill>
                  <a:schemeClr val="tx1"/>
                </a:solidFill>
              </a:rPr>
              <a:t>et al</a:t>
            </a:r>
            <a:r>
              <a:rPr lang="fr-FR" sz="1200" dirty="0">
                <a:solidFill>
                  <a:schemeClr val="tx1"/>
                </a:solidFill>
              </a:rPr>
              <a:t>. </a:t>
            </a:r>
            <a:r>
              <a:rPr lang="fr-FR" sz="1200" dirty="0" err="1">
                <a:solidFill>
                  <a:schemeClr val="tx1"/>
                </a:solidFill>
              </a:rPr>
              <a:t>Biomédica</a:t>
            </a:r>
            <a:r>
              <a:rPr lang="fr-FR" sz="1200" dirty="0">
                <a:solidFill>
                  <a:schemeClr val="tx1"/>
                </a:solidFill>
              </a:rPr>
              <a:t>. 2020.</a:t>
            </a:r>
            <a:r>
              <a:rPr lang="pt-BR" sz="1200" dirty="0">
                <a:solidFill>
                  <a:schemeClr val="tx1"/>
                </a:solidFill>
              </a:rPr>
              <a:t> doi.org/10.7705/biomedica.5841</a:t>
            </a:r>
            <a:r>
              <a:rPr lang="fr-FR" sz="1200" dirty="0">
                <a:solidFill>
                  <a:schemeClr val="tx1"/>
                </a:solidFill>
              </a:rPr>
              <a:t> </a:t>
            </a:r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D12547-0A2C-4263-BF06-17A271A883DE}"/>
              </a:ext>
            </a:extLst>
          </p:cNvPr>
          <p:cNvSpPr txBox="1"/>
          <p:nvPr/>
        </p:nvSpPr>
        <p:spPr>
          <a:xfrm>
            <a:off x="4914112" y="3832790"/>
            <a:ext cx="2307570" cy="3755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33907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61102" y="276684"/>
            <a:ext cx="9812199" cy="787617"/>
          </a:xfrm>
        </p:spPr>
        <p:txBody>
          <a:bodyPr>
            <a:normAutofit fontScale="90000"/>
          </a:bodyPr>
          <a:lstStyle/>
          <a:p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Laboratorio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de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Referencia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Regional para la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Vigilancia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Genómica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del SARS-CoV-2</a:t>
            </a:r>
            <a:endParaRPr lang="es-CO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7A7836EE-EE51-992E-95D2-B183B45B0A78}"/>
              </a:ext>
            </a:extLst>
          </p:cNvPr>
          <p:cNvGrpSpPr/>
          <p:nvPr/>
        </p:nvGrpSpPr>
        <p:grpSpPr>
          <a:xfrm>
            <a:off x="215153" y="1064301"/>
            <a:ext cx="11761694" cy="5517015"/>
            <a:chOff x="215153" y="1064301"/>
            <a:chExt cx="11761694" cy="5517015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F0A7B68-6D9B-4F1E-F964-3643BA41D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5153" y="1064301"/>
              <a:ext cx="11761694" cy="551701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331710E-9EE9-6F68-4EAB-B1FA671CE7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673" t="20537" r="28879" b="21532"/>
            <a:stretch/>
          </p:blipFill>
          <p:spPr>
            <a:xfrm>
              <a:off x="5880847" y="1064301"/>
              <a:ext cx="6096000" cy="4572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0352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35912" y="0"/>
            <a:ext cx="10515600" cy="861237"/>
          </a:xfrm>
        </p:spPr>
        <p:txBody>
          <a:bodyPr/>
          <a:lstStyle/>
          <a:p>
            <a:r>
              <a:rPr lang="es-ES" dirty="0"/>
              <a:t>Vigilancia genómica recomendación OPS/OMS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839" y="1572907"/>
            <a:ext cx="9773746" cy="2562129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92148" y="5994372"/>
            <a:ext cx="9009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>
                <a:solidFill>
                  <a:srgbClr val="00B0F0"/>
                </a:solidFill>
              </a:rPr>
              <a:t>https://www.who.int/es/emergencies/diseases/novel-coronavirus-2019/technical-guidance</a:t>
            </a:r>
          </a:p>
        </p:txBody>
      </p:sp>
    </p:spTree>
    <p:extLst>
      <p:ext uri="{BB962C8B-B14F-4D97-AF65-F5344CB8AC3E}">
        <p14:creationId xmlns:p14="http://schemas.microsoft.com/office/powerpoint/2010/main" val="3686537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2016" y="1377969"/>
            <a:ext cx="5345526" cy="462435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"/>
          <p:cNvSpPr txBox="1"/>
          <p:nvPr/>
        </p:nvSpPr>
        <p:spPr>
          <a:xfrm>
            <a:off x="6555589" y="6046337"/>
            <a:ext cx="45720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CO"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https://apps.who.int/iris/handle/10665/365803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Google Shape;402;p6">
            <a:extLst>
              <a:ext uri="{FF2B5EF4-FFF2-40B4-BE49-F238E27FC236}">
                <a16:creationId xmlns:a16="http://schemas.microsoft.com/office/drawing/2014/main" id="{F9418001-FB36-2509-9DEB-EB689EFAC16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48642"/>
          <a:stretch/>
        </p:blipFill>
        <p:spPr>
          <a:xfrm>
            <a:off x="5998808" y="1157359"/>
            <a:ext cx="4994773" cy="48525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0A25A0-676B-C08A-9434-266874C6B37B}"/>
              </a:ext>
            </a:extLst>
          </p:cNvPr>
          <p:cNvSpPr txBox="1"/>
          <p:nvPr/>
        </p:nvSpPr>
        <p:spPr>
          <a:xfrm>
            <a:off x="2631497" y="242276"/>
            <a:ext cx="84960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8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Plan estratégico de OMS (2022-2032)</a:t>
            </a:r>
            <a:endParaRPr lang="en-US" sz="28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8B29A-BD2B-44C2-1F94-191B9CE4E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609" y="313170"/>
            <a:ext cx="10515600" cy="1325563"/>
          </a:xfrm>
        </p:spPr>
        <p:txBody>
          <a:bodyPr/>
          <a:lstStyle/>
          <a:p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Comunicación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a la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comunidad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914A31-5264-93ED-8B53-FF609D70E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4426"/>
            <a:ext cx="12192000" cy="372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772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8B29A-BD2B-44C2-1F94-191B9CE4E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609" y="313170"/>
            <a:ext cx="10515600" cy="1325563"/>
          </a:xfrm>
        </p:spPr>
        <p:txBody>
          <a:bodyPr/>
          <a:lstStyle/>
          <a:p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Comunicación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a la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comunidad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D997A7-860E-DBED-592B-617393AF4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565" y="1111371"/>
            <a:ext cx="5799323" cy="525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374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4">
            <a:extLst>
              <a:ext uri="{FF2B5EF4-FFF2-40B4-BE49-F238E27FC236}">
                <a16:creationId xmlns:a16="http://schemas.microsoft.com/office/drawing/2014/main" id="{9972A7C9-1617-BC0A-250C-8ACAC34FC5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46" r="592" b="1149"/>
          <a:stretch/>
        </p:blipFill>
        <p:spPr>
          <a:xfrm>
            <a:off x="5875730" y="2331124"/>
            <a:ext cx="6233995" cy="33319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AD0519-3B24-7151-B536-6E1C94DC25E3}"/>
              </a:ext>
            </a:extLst>
          </p:cNvPr>
          <p:cNvSpPr txBox="1"/>
          <p:nvPr/>
        </p:nvSpPr>
        <p:spPr>
          <a:xfrm>
            <a:off x="4102676" y="287724"/>
            <a:ext cx="60942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Agradecimientos</a:t>
            </a:r>
            <a:r>
              <a:rPr lang="es-C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0D1273-932C-72CC-3971-31FEE90646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4969"/>
          <a:stretch/>
        </p:blipFill>
        <p:spPr>
          <a:xfrm>
            <a:off x="332007" y="1499852"/>
            <a:ext cx="5456858" cy="317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979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7CA7555A-A896-5398-4084-025187608EF6}"/>
              </a:ext>
            </a:extLst>
          </p:cNvPr>
          <p:cNvGrpSpPr/>
          <p:nvPr/>
        </p:nvGrpSpPr>
        <p:grpSpPr>
          <a:xfrm>
            <a:off x="1235712" y="1331178"/>
            <a:ext cx="9987652" cy="4695549"/>
            <a:chOff x="-116250" y="561165"/>
            <a:chExt cx="6725503" cy="5297093"/>
          </a:xfrm>
        </p:grpSpPr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329AD24F-0836-554C-8045-C1792845B1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1634"/>
            <a:stretch/>
          </p:blipFill>
          <p:spPr>
            <a:xfrm>
              <a:off x="-116250" y="3114789"/>
              <a:ext cx="4299912" cy="2743469"/>
            </a:xfrm>
            <a:prstGeom prst="rect">
              <a:avLst/>
            </a:prstGeom>
          </p:spPr>
        </p:pic>
        <p:pic>
          <p:nvPicPr>
            <p:cNvPr id="35" name="Imagen 34">
              <a:extLst>
                <a:ext uri="{FF2B5EF4-FFF2-40B4-BE49-F238E27FC236}">
                  <a16:creationId xmlns:a16="http://schemas.microsoft.com/office/drawing/2014/main" id="{08348982-94E2-1E46-806A-48BB6CEF5F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573" r="17019"/>
            <a:stretch/>
          </p:blipFill>
          <p:spPr>
            <a:xfrm>
              <a:off x="3646488" y="561165"/>
              <a:ext cx="2962765" cy="2239778"/>
            </a:xfrm>
            <a:prstGeom prst="rect">
              <a:avLst/>
            </a:prstGeom>
          </p:spPr>
        </p:pic>
        <p:pic>
          <p:nvPicPr>
            <p:cNvPr id="37" name="Imagen 36">
              <a:extLst>
                <a:ext uri="{FF2B5EF4-FFF2-40B4-BE49-F238E27FC236}">
                  <a16:creationId xmlns:a16="http://schemas.microsoft.com/office/drawing/2014/main" id="{6D685D83-0473-BD40-9CB1-C3A6BEB4A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98671" y="590380"/>
              <a:ext cx="1612730" cy="2150306"/>
            </a:xfrm>
            <a:prstGeom prst="rect">
              <a:avLst/>
            </a:prstGeom>
          </p:spPr>
        </p:pic>
        <p:pic>
          <p:nvPicPr>
            <p:cNvPr id="39" name="Imagen 38">
              <a:extLst>
                <a:ext uri="{FF2B5EF4-FFF2-40B4-BE49-F238E27FC236}">
                  <a16:creationId xmlns:a16="http://schemas.microsoft.com/office/drawing/2014/main" id="{D9C5FFD6-3F99-644C-AF70-8286A43C4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16250" y="605902"/>
              <a:ext cx="1679834" cy="2239778"/>
            </a:xfrm>
            <a:prstGeom prst="rect">
              <a:avLst/>
            </a:prstGeom>
          </p:spPr>
        </p:pic>
        <p:pic>
          <p:nvPicPr>
            <p:cNvPr id="45" name="Imagen 44">
              <a:extLst>
                <a:ext uri="{FF2B5EF4-FFF2-40B4-BE49-F238E27FC236}">
                  <a16:creationId xmlns:a16="http://schemas.microsoft.com/office/drawing/2014/main" id="{EF3BCF88-20B6-444B-8E52-65C4D6350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21686" y="3092920"/>
              <a:ext cx="1766143" cy="2765338"/>
            </a:xfrm>
            <a:prstGeom prst="rect">
              <a:avLst/>
            </a:prstGeom>
          </p:spPr>
        </p:pic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364E6346-1955-BD0C-2D6B-491736E2DABE}"/>
              </a:ext>
            </a:extLst>
          </p:cNvPr>
          <p:cNvSpPr txBox="1"/>
          <p:nvPr/>
        </p:nvSpPr>
        <p:spPr>
          <a:xfrm>
            <a:off x="1589172" y="205021"/>
            <a:ext cx="100393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Comunicación a instituciones de investigación y diagnóstico</a:t>
            </a:r>
            <a:endParaRPr lang="es-MX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641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8"/>
          <p:cNvSpPr txBox="1"/>
          <p:nvPr/>
        </p:nvSpPr>
        <p:spPr>
          <a:xfrm>
            <a:off x="2034924" y="177800"/>
            <a:ext cx="895380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Calibri"/>
                <a:cs typeface="Calibri"/>
                <a:sym typeface="Calibri"/>
              </a:rPr>
              <a:t>Programa nacional de caracterización genómica </a:t>
            </a:r>
            <a:endParaRPr sz="2800" b="1" i="0" u="none" strike="noStrike" cap="non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ea typeface="Calibri"/>
              <a:cs typeface="Calibri"/>
              <a:sym typeface="Calibri"/>
            </a:endParaRPr>
          </a:p>
        </p:txBody>
      </p:sp>
      <p:pic>
        <p:nvPicPr>
          <p:cNvPr id="420" name="Google Shape;42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850029"/>
            <a:ext cx="12192000" cy="354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1447800" y="79375"/>
            <a:ext cx="10744200" cy="1023938"/>
          </a:xfrm>
        </p:spPr>
        <p:txBody>
          <a:bodyPr>
            <a:normAutofit/>
          </a:bodyPr>
          <a:lstStyle/>
          <a:p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Programa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nacional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de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caracterización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genómica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    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en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Colombia</a:t>
            </a:r>
            <a:endParaRPr lang="es-CO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5074020-04E2-B344-8E9E-4557CE8523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46" r="592" b="1149"/>
          <a:stretch/>
        </p:blipFill>
        <p:spPr>
          <a:xfrm>
            <a:off x="669657" y="1206439"/>
            <a:ext cx="9316007" cy="497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7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E9CF2-95B6-4B0D-3240-5FEFF23C3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719" y="146915"/>
            <a:ext cx="10515600" cy="1325563"/>
          </a:xfrm>
        </p:spPr>
        <p:txBody>
          <a:bodyPr/>
          <a:lstStyle/>
          <a:p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Comunicación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a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científicos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en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b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</a:b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revistas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indexadas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</a:p>
        </p:txBody>
      </p:sp>
      <p:pic>
        <p:nvPicPr>
          <p:cNvPr id="3" name="Imagen 1">
            <a:extLst>
              <a:ext uri="{FF2B5EF4-FFF2-40B4-BE49-F238E27FC236}">
                <a16:creationId xmlns:a16="http://schemas.microsoft.com/office/drawing/2014/main" id="{235D19A7-F6E2-3D35-82A5-C41F813E7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16" y="1933767"/>
            <a:ext cx="5341076" cy="1571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n 2">
            <a:extLst>
              <a:ext uri="{FF2B5EF4-FFF2-40B4-BE49-F238E27FC236}">
                <a16:creationId xmlns:a16="http://schemas.microsoft.com/office/drawing/2014/main" id="{96F134AC-2DB5-1B6D-8DD7-446ED96E0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247" y="3966487"/>
            <a:ext cx="6145805" cy="2070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E65317-9A1B-FECC-615A-DACB23C62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345" y="1734266"/>
            <a:ext cx="6141448" cy="192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24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E9CF2-95B6-4B0D-3240-5FEFF23C3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719" y="146915"/>
            <a:ext cx="10515600" cy="1325563"/>
          </a:xfrm>
        </p:spPr>
        <p:txBody>
          <a:bodyPr/>
          <a:lstStyle/>
          <a:p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Comunicación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a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científicos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b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</a:b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mediante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datos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abiertos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F7511F-A30C-04CE-ABE6-A9538CD48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1458"/>
            <a:ext cx="12192000" cy="381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19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E9CF2-95B6-4B0D-3240-5FEFF23C3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719" y="146915"/>
            <a:ext cx="10515600" cy="1325563"/>
          </a:xfrm>
        </p:spPr>
        <p:txBody>
          <a:bodyPr/>
          <a:lstStyle/>
          <a:p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Comunicación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a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científicos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b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</a:b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mediante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cursos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72A685-A69F-401E-46F3-1169ABC8A3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754"/>
          <a:stretch/>
        </p:blipFill>
        <p:spPr>
          <a:xfrm>
            <a:off x="0" y="1432801"/>
            <a:ext cx="12192000" cy="300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68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E9CF2-95B6-4B0D-3240-5FEFF23C3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719" y="146915"/>
            <a:ext cx="10515600" cy="1325563"/>
          </a:xfrm>
        </p:spPr>
        <p:txBody>
          <a:bodyPr/>
          <a:lstStyle/>
          <a:p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Comunicación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a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científicos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b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</a:b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mediante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conferencias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A582AB-B178-C275-F11A-14DD08DA8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709"/>
            <a:ext cx="12192000" cy="396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638706"/>
      </p:ext>
    </p:extLst>
  </p:cSld>
  <p:clrMapOvr>
    <a:masterClrMapping/>
  </p:clrMapOvr>
</p:sld>
</file>

<file path=ppt/theme/theme1.xml><?xml version="1.0" encoding="utf-8"?>
<a:theme xmlns:a="http://schemas.openxmlformats.org/drawingml/2006/main" name="Titul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ido 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Final 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287</Words>
  <Application>Microsoft Office PowerPoint</Application>
  <PresentationFormat>Widescreen</PresentationFormat>
  <Paragraphs>38</Paragraphs>
  <Slides>26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 Black</vt:lpstr>
      <vt:lpstr>Calibri</vt:lpstr>
      <vt:lpstr>Helvetica</vt:lpstr>
      <vt:lpstr>Titulo</vt:lpstr>
      <vt:lpstr>Contenido </vt:lpstr>
      <vt:lpstr>Final </vt:lpstr>
      <vt:lpstr>Actores y lenguaje en el proceso de comunicación de resultados genómicos</vt:lpstr>
      <vt:lpstr>Aplicaciones de estudios genómicos</vt:lpstr>
      <vt:lpstr>PowerPoint Presentation</vt:lpstr>
      <vt:lpstr>PowerPoint Presentation</vt:lpstr>
      <vt:lpstr>Programa nacional de caracterización genómica      en Colombia</vt:lpstr>
      <vt:lpstr>Comunicación a científicos en  revistas indexadas </vt:lpstr>
      <vt:lpstr>Comunicación a científicos  mediante datos abiertos</vt:lpstr>
      <vt:lpstr>Comunicación a científicos  mediante cursos</vt:lpstr>
      <vt:lpstr>Comunicación a científicos  mediante conferencias</vt:lpstr>
      <vt:lpstr>Alianzas regionales</vt:lpstr>
      <vt:lpstr>Alianzas regionales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Laboratorio de Referencia Regional para la Vigilancia Genómica del SARS-CoV-2</vt:lpstr>
      <vt:lpstr>Vigilancia genómica recomendación OPS/OMS</vt:lpstr>
      <vt:lpstr>PowerPoint Presentation</vt:lpstr>
      <vt:lpstr>Comunicación a la comunidad </vt:lpstr>
      <vt:lpstr>Comunicación a la comunidad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Katherine Laiton-Donato</dc:creator>
  <cp:lastModifiedBy>Katherine Laiton-Donato</cp:lastModifiedBy>
  <cp:revision>29</cp:revision>
  <dcterms:modified xsi:type="dcterms:W3CDTF">2024-09-21T18:03:17Z</dcterms:modified>
</cp:coreProperties>
</file>